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notesMasterIdLst>
    <p:notesMasterId r:id="rId16"/>
  </p:notesMasterIdLst>
  <p:sldIdLst>
    <p:sldId id="256" r:id="rId2"/>
    <p:sldId id="257" r:id="rId3"/>
    <p:sldId id="333" r:id="rId4"/>
    <p:sldId id="343" r:id="rId5"/>
    <p:sldId id="334" r:id="rId6"/>
    <p:sldId id="335" r:id="rId7"/>
    <p:sldId id="336" r:id="rId8"/>
    <p:sldId id="337" r:id="rId9"/>
    <p:sldId id="338" r:id="rId10"/>
    <p:sldId id="326" r:id="rId11"/>
    <p:sldId id="340" r:id="rId12"/>
    <p:sldId id="342" r:id="rId13"/>
    <p:sldId id="341" r:id="rId14"/>
    <p:sldId id="33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alem" initials="m" lastIdx="1" clrIdx="0">
    <p:extLst>
      <p:ext uri="{19B8F6BF-5375-455C-9EA6-DF929625EA0E}">
        <p15:presenceInfo xmlns:p15="http://schemas.microsoft.com/office/powerpoint/2012/main" userId="moalem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7BD7"/>
    <a:srgbClr val="2B0D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21" autoAdjust="0"/>
    <p:restoredTop sz="91963" autoAdjust="0"/>
  </p:normalViewPr>
  <p:slideViewPr>
    <p:cSldViewPr snapToGrid="0">
      <p:cViewPr varScale="1">
        <p:scale>
          <a:sx n="96" d="100"/>
          <a:sy n="96" d="100"/>
        </p:scale>
        <p:origin x="78" y="33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20" d="100"/>
          <a:sy n="120" d="100"/>
        </p:scale>
        <p:origin x="1458" y="-88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43B7C2-CF38-43D1-96B2-2C6571178D3C}" type="datetimeFigureOut">
              <a:rPr lang="en-US" smtClean="0"/>
              <a:t>7/29/2023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65A0A9-ED99-4ECC-9A70-15FE3ABB1E3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4035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65A0A9-ED99-4ECC-9A70-15FE3ABB1E3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82825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65A0A9-ED99-4ECC-9A70-15FE3ABB1E3A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3682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65A0A9-ED99-4ECC-9A70-15FE3ABB1E3A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8349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65A0A9-ED99-4ECC-9A70-15FE3ABB1E3A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316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3EC5EED7-A88B-4DC6-BC90-7AE95139F539}" type="datetimeFigureOut">
              <a:rPr lang="en-US" smtClean="0"/>
              <a:t>7/29/2023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0510EF2-8BC0-49A2-ADE3-0A203C0884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5129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EED7-A88B-4DC6-BC90-7AE95139F539}" type="datetimeFigureOut">
              <a:rPr lang="en-US" smtClean="0"/>
              <a:t>7/29/2023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10EF2-8BC0-49A2-ADE3-0A203C0884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032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EED7-A88B-4DC6-BC90-7AE95139F539}" type="datetimeFigureOut">
              <a:rPr lang="en-US" smtClean="0"/>
              <a:t>7/29/2023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10EF2-8BC0-49A2-ADE3-0A203C0884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626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EED7-A88B-4DC6-BC90-7AE95139F539}" type="datetimeFigureOut">
              <a:rPr lang="en-US" smtClean="0"/>
              <a:t>7/29/2023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10EF2-8BC0-49A2-ADE3-0A203C0884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202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EC5EED7-A88B-4DC6-BC90-7AE95139F539}" type="datetimeFigureOut">
              <a:rPr lang="en-US" smtClean="0"/>
              <a:t>7/29/2023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30510EF2-8BC0-49A2-ADE3-0A203C0884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0886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EED7-A88B-4DC6-BC90-7AE95139F539}" type="datetimeFigureOut">
              <a:rPr lang="en-US" smtClean="0"/>
              <a:t>7/29/2023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10EF2-8BC0-49A2-ADE3-0A203C0884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1667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EED7-A88B-4DC6-BC90-7AE95139F539}" type="datetimeFigureOut">
              <a:rPr lang="en-US" smtClean="0"/>
              <a:t>7/29/2023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10EF2-8BC0-49A2-ADE3-0A203C0884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60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EED7-A88B-4DC6-BC90-7AE95139F539}" type="datetimeFigureOut">
              <a:rPr lang="en-US" smtClean="0"/>
              <a:t>7/29/2023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10EF2-8BC0-49A2-ADE3-0A203C0884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874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EED7-A88B-4DC6-BC90-7AE95139F539}" type="datetimeFigureOut">
              <a:rPr lang="en-US" smtClean="0"/>
              <a:t>7/29/2023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10EF2-8BC0-49A2-ADE3-0A203C0884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4680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EED7-A88B-4DC6-BC90-7AE95139F539}" type="datetimeFigureOut">
              <a:rPr lang="en-US" smtClean="0"/>
              <a:t>7/29/2023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0510EF2-8BC0-49A2-ADE3-0A203C08845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91737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3EC5EED7-A88B-4DC6-BC90-7AE95139F539}" type="datetimeFigureOut">
              <a:rPr lang="en-US" smtClean="0"/>
              <a:t>7/29/2023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0510EF2-8BC0-49A2-ADE3-0A203C08845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34673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EC5EED7-A88B-4DC6-BC90-7AE95139F539}" type="datetimeFigureOut">
              <a:rPr lang="en-US" smtClean="0"/>
              <a:t>7/29/2023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0510EF2-8BC0-49A2-ADE3-0A203C0884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070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82028" y="2030303"/>
            <a:ext cx="9018055" cy="2590800"/>
          </a:xfrm>
        </p:spPr>
        <p:txBody>
          <a:bodyPr/>
          <a:lstStyle/>
          <a:p>
            <a:r>
              <a:rPr lang="fa-IR" sz="4400" b="1" dirty="0">
                <a:latin typeface="Arial" panose="020B0604020202020204" pitchFamily="34" charset="0"/>
                <a:cs typeface="Arial" panose="020B0604020202020204" pitchFamily="34" charset="0"/>
              </a:rPr>
              <a:t>تشخیص زودرس بیماری آلزایمر با استفاده از هوش مصنوعی</a:t>
            </a:r>
            <a:br>
              <a:rPr lang="en-GB" sz="4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4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a-IR" sz="3200">
                <a:latin typeface="Arial" panose="020B0604020202020204" pitchFamily="34" charset="0"/>
                <a:cs typeface="Arial" panose="020B0604020202020204" pitchFamily="34" charset="0"/>
              </a:rPr>
              <a:t>دکتر مسعود میرزایی</a:t>
            </a:r>
            <a:br>
              <a:rPr lang="fa-IR" sz="32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a-IR" sz="3200">
                <a:latin typeface="Arial" panose="020B0604020202020204" pitchFamily="34" charset="0"/>
                <a:cs typeface="Arial" panose="020B0604020202020204" pitchFamily="34" charset="0"/>
              </a:rPr>
              <a:t>دکتر نسترن احمدی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82028" y="4717622"/>
            <a:ext cx="9070848" cy="457201"/>
          </a:xfrm>
        </p:spPr>
        <p:txBody>
          <a:bodyPr>
            <a:normAutofit fontScale="25000" lnSpcReduction="20000"/>
          </a:bodyPr>
          <a:lstStyle/>
          <a:p>
            <a:r>
              <a:rPr lang="en-US" sz="7200" dirty="0"/>
              <a:t> </a:t>
            </a:r>
          </a:p>
          <a:p>
            <a:r>
              <a:rPr lang="x-none" sz="7200" dirty="0"/>
              <a:t> </a:t>
            </a:r>
            <a:endParaRPr lang="en-US" sz="7200" dirty="0"/>
          </a:p>
          <a:p>
            <a:r>
              <a:rPr lang="en-US" sz="7200" dirty="0"/>
              <a:t> </a:t>
            </a:r>
          </a:p>
          <a:p>
            <a:r>
              <a:rPr lang="en-US" sz="7200" dirty="0"/>
              <a:t> </a:t>
            </a:r>
          </a:p>
          <a:p>
            <a:r>
              <a:rPr lang="en-US" sz="7200" dirty="0"/>
              <a:t> </a:t>
            </a:r>
          </a:p>
          <a:p>
            <a:r>
              <a:rPr lang="x-none" sz="7200" dirty="0"/>
              <a:t> </a:t>
            </a:r>
            <a:endParaRPr lang="en-US" sz="7200" dirty="0"/>
          </a:p>
          <a:p>
            <a:r>
              <a:rPr lang="en-US" dirty="0"/>
              <a:t>August 2021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E0998B5-C9AE-48BF-BFD3-646336C357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403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82"/>
    </mc:Choice>
    <mc:Fallback xmlns="">
      <p:transition spd="slow" advTm="132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66FE2-E171-49A6-939E-CFF532BE2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FD6CDE4-DA79-4008-877D-C62431A527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06" y="314633"/>
            <a:ext cx="11395588" cy="5412658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D9D769-E20A-4060-B572-EBE8D051D0F8}"/>
              </a:ext>
            </a:extLst>
          </p:cNvPr>
          <p:cNvSpPr txBox="1"/>
          <p:nvPr/>
        </p:nvSpPr>
        <p:spPr>
          <a:xfrm>
            <a:off x="1207477" y="5727291"/>
            <a:ext cx="97770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1200" dirty="0"/>
              <a:t>شکل 2. مقایسه روش های مختلف تشخیص بیماری آلزایمر (2)</a:t>
            </a:r>
          </a:p>
          <a:p>
            <a:r>
              <a:rPr lang="en-US" sz="1200" dirty="0"/>
              <a:t>-------------------------------------------------------------------------------------------------------------------------------------------------------------------</a:t>
            </a:r>
          </a:p>
          <a:p>
            <a:r>
              <a:rPr lang="en-US" sz="1200" dirty="0"/>
              <a:t>2- Lau-Zhu, A., Lau, M. P., &amp; McLoughlin, G. (2019). Mobile EEG in research on neurodevelopmental disorders: Opportunities and challenges. Developmental cognitive neuroscience, 36, 100635.‏</a:t>
            </a:r>
          </a:p>
          <a:p>
            <a:r>
              <a:rPr lang="en-US" dirty="0"/>
              <a:t>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3677BFA-A53E-4A6B-84D5-6648F4A824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75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5"/>
    </mc:Choice>
    <mc:Fallback xmlns="">
      <p:transition spd="slow" advTm="19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 rtl="1"/>
            <a:r>
              <a:rPr lang="fa-IR" dirty="0"/>
              <a:t>بررسی حواس چهار گانه برای تشخیص بیماری آلزایمر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2800" dirty="0"/>
              <a:t>بویایی</a:t>
            </a:r>
          </a:p>
          <a:p>
            <a:pPr algn="r" rtl="1"/>
            <a:r>
              <a:rPr lang="fa-IR" sz="2800" dirty="0"/>
              <a:t>بینایی</a:t>
            </a:r>
          </a:p>
          <a:p>
            <a:pPr algn="r" rtl="1"/>
            <a:r>
              <a:rPr lang="fa-IR" sz="2800" dirty="0"/>
              <a:t>شنوایی</a:t>
            </a:r>
          </a:p>
          <a:p>
            <a:pPr algn="r" rtl="1"/>
            <a:r>
              <a:rPr lang="fa-IR" sz="2800" dirty="0"/>
              <a:t>لامسه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0C935F7-3BEF-41CD-BB84-7A1DAD8B34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78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31"/>
    </mc:Choice>
    <mc:Fallback xmlns="">
      <p:transition spd="slow" advTm="200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D42A1-FE97-4738-B041-FC69EB886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/>
              <a:t>مراحل پروژه </a:t>
            </a:r>
            <a:r>
              <a:rPr lang="en-GB" dirty="0"/>
              <a:t>IMAD</a:t>
            </a:r>
            <a:r>
              <a:rPr lang="fa-IR" dirty="0"/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1F78CC-83B4-49C1-A7A9-D2E9548226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/>
              <a:t>1- مرور نظام مند متون و دریافت به روزترین اطلاعات در خصوص تخریب و تغییرات حواس بینایی، بویایی، شنوایی و لامسه در افراد مبتلا به بیماری آلزایمر </a:t>
            </a:r>
          </a:p>
          <a:p>
            <a:pPr algn="r" rtl="1"/>
            <a:r>
              <a:rPr lang="fa-IR" dirty="0"/>
              <a:t>2- طراحی و ساخت سخت افزار پروژه (شامل هدست، ابزار بویایی، عینک واقعیت مجازی و اهرمک لامسه)</a:t>
            </a:r>
          </a:p>
          <a:p>
            <a:pPr algn="r" rtl="1"/>
            <a:r>
              <a:rPr lang="fa-IR" dirty="0"/>
              <a:t>3- طراحی و ساخت تکلیف های حواس بویایی، بینایی، شنوایی و لامسه (برنامه نویسی و ساخت تکالیف (بازیهای) کامپیوتری برای تشخیص بیمار آلزایمر از فرد نرمال)</a:t>
            </a:r>
          </a:p>
          <a:p>
            <a:pPr algn="r" rtl="1"/>
            <a:r>
              <a:rPr lang="fa-IR" dirty="0"/>
              <a:t>4-</a:t>
            </a:r>
            <a:r>
              <a:rPr lang="en-GB" dirty="0"/>
              <a:t> </a:t>
            </a:r>
            <a:r>
              <a:rPr lang="fa-IR" dirty="0"/>
              <a:t>آزمون سخت افزار و نرم افزار طراحی شده در بستر حدود 100 نفر شرکت کنندگان در مطالعات کارآزمایی بالینی احسان و کوهورت سلامت مردم یزد و تجزیه و تحلیل داده های به دست آمده از بیماران مراحل اولیه آلزایمر و افراد نرمال و تعیین حساسیت و ویژگی تکنولوژی نرم افزار و سخت افزار تهیه شده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9B824F6-571E-4B91-BE8C-699BCA3DF0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37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693"/>
    </mc:Choice>
    <mc:Fallback xmlns="">
      <p:transition spd="slow" advTm="1126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dirty="0"/>
              <a:t>نمونه پروتوتایپ و سخت افزار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156758" y="2103438"/>
            <a:ext cx="7878483" cy="39322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6758" y="2103438"/>
            <a:ext cx="3237648" cy="393223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DB61B8D-6DFD-42D1-A8E9-D42D961494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595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714"/>
    </mc:Choice>
    <mc:Fallback xmlns="">
      <p:transition spd="slow" advTm="517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AECF0E-A59C-4EA2-9C28-18C0FB915B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507226"/>
            <a:ext cx="10058400" cy="3527814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b="1" dirty="0">
                <a:cs typeface="+mj-cs"/>
              </a:rPr>
              <a:t>Q &amp; A</a:t>
            </a:r>
          </a:p>
          <a:p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897240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rtl="1"/>
            <a:r>
              <a:rPr lang="fa-IR" sz="4400" b="1" dirty="0">
                <a:latin typeface="Arial" panose="020B0604020202020204" pitchFamily="34" charset="0"/>
                <a:cs typeface="Arial" panose="020B0604020202020204" pitchFamily="34" charset="0"/>
              </a:rPr>
              <a:t>بیماری آلزایمر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9705" y="2217174"/>
            <a:ext cx="10475495" cy="3817866"/>
          </a:xfrm>
        </p:spPr>
        <p:txBody>
          <a:bodyPr>
            <a:normAutofit/>
          </a:bodyPr>
          <a:lstStyle/>
          <a:p>
            <a:pPr algn="r" rtl="1">
              <a:buFont typeface="Courier New" panose="02070309020205020404" pitchFamily="49" charset="0"/>
              <a:buChar char="o"/>
            </a:pPr>
            <a:r>
              <a:rPr lang="fa-IR" sz="2000" dirty="0">
                <a:latin typeface="Arial" panose="020B0604020202020204" pitchFamily="34" charset="0"/>
                <a:cs typeface="Arial" panose="020B0604020202020204" pitchFamily="34" charset="0"/>
              </a:rPr>
              <a:t>بیماری آلزایمر (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AD</a:t>
            </a:r>
            <a:r>
              <a:rPr lang="fa-IR" sz="2000" dirty="0">
                <a:latin typeface="Arial" panose="020B0604020202020204" pitchFamily="34" charset="0"/>
                <a:cs typeface="Arial" panose="020B0604020202020204" pitchFamily="34" charset="0"/>
              </a:rPr>
              <a:t>) یک بیماری تخریب کننده عصبی است که 10 درصد از جمعیت بالای 65 سال را تحت تأثیر قرار می دهد (1).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rtl="1">
              <a:buFont typeface="Courier New" panose="02070309020205020404" pitchFamily="49" charset="0"/>
              <a:buChar char="o"/>
            </a:pPr>
            <a:endParaRPr lang="fa-I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rtl="1">
              <a:buFont typeface="Courier New" panose="02070309020205020404" pitchFamily="49" charset="0"/>
              <a:buChar char="o"/>
            </a:pPr>
            <a:r>
              <a:rPr lang="fa-IR" sz="2000" dirty="0">
                <a:latin typeface="Arial" panose="020B0604020202020204" pitchFamily="34" charset="0"/>
                <a:cs typeface="Arial" panose="020B0604020202020204" pitchFamily="34" charset="0"/>
              </a:rPr>
              <a:t>با توجه به علائم، بیماری آلزایمر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a-IR" sz="2000" dirty="0">
                <a:latin typeface="Arial" panose="020B0604020202020204" pitchFamily="34" charset="0"/>
                <a:cs typeface="Arial" panose="020B0604020202020204" pitchFamily="34" charset="0"/>
              </a:rPr>
              <a:t>به سه مرحله تقسیم می شود:</a:t>
            </a:r>
          </a:p>
          <a:p>
            <a:pPr algn="r" rtl="1">
              <a:buFont typeface="Arial" panose="020B0604020202020204" pitchFamily="34" charset="0"/>
              <a:buChar char="•"/>
            </a:pPr>
            <a:r>
              <a:rPr lang="fa-IR" sz="2000" dirty="0">
                <a:latin typeface="Arial" panose="020B0604020202020204" pitchFamily="34" charset="0"/>
                <a:cs typeface="Arial" panose="020B0604020202020204" pitchFamily="34" charset="0"/>
              </a:rPr>
              <a:t>پیش بالینی</a:t>
            </a:r>
          </a:p>
          <a:p>
            <a:pPr algn="r" rtl="1">
              <a:buFont typeface="Arial" panose="020B0604020202020204" pitchFamily="34" charset="0"/>
              <a:buChar char="•"/>
            </a:pPr>
            <a:r>
              <a:rPr lang="fa-IR" sz="2000" dirty="0">
                <a:latin typeface="Arial" panose="020B0604020202020204" pitchFamily="34" charset="0"/>
                <a:cs typeface="Arial" panose="020B0604020202020204" pitchFamily="34" charset="0"/>
              </a:rPr>
              <a:t>اختلال شناختی خفیف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MCI)</a:t>
            </a:r>
            <a:r>
              <a:rPr lang="fa-IR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r" rtl="1">
              <a:buFont typeface="Arial" panose="020B0604020202020204" pitchFamily="34" charset="0"/>
              <a:buChar char="•"/>
            </a:pPr>
            <a:r>
              <a:rPr lang="fa-IR" sz="2000" dirty="0">
                <a:latin typeface="Arial" panose="020B0604020202020204" pitchFamily="34" charset="0"/>
                <a:cs typeface="Arial" panose="020B0604020202020204" pitchFamily="34" charset="0"/>
              </a:rPr>
              <a:t>زوال عقل مربوط به آلزایمر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 rtl="1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 rtl="1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 rtl="1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FE57290-19AD-4813-8B16-42AA26D2CCD9}"/>
              </a:ext>
            </a:extLst>
          </p:cNvPr>
          <p:cNvSpPr txBox="1">
            <a:spLocks/>
          </p:cNvSpPr>
          <p:nvPr/>
        </p:nvSpPr>
        <p:spPr>
          <a:xfrm>
            <a:off x="432352" y="5383161"/>
            <a:ext cx="11261034" cy="14669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marL="0" indent="0">
              <a:buNone/>
            </a:pPr>
            <a:r>
              <a:rPr lang="en-US" sz="1400" dirty="0"/>
              <a:t>------------------------------------------------------------------------------------------------------------</a:t>
            </a:r>
          </a:p>
          <a:p>
            <a:pPr marL="0" indent="0">
              <a:buNone/>
            </a:pPr>
            <a:r>
              <a:rPr lang="en-US" sz="1400" dirty="0"/>
              <a:t>1. van </a:t>
            </a:r>
            <a:r>
              <a:rPr lang="en-US" sz="1400" dirty="0" err="1"/>
              <a:t>Oostveen</a:t>
            </a:r>
            <a:r>
              <a:rPr lang="en-US" sz="1400" dirty="0"/>
              <a:t>, W. M., &amp; de Lange, E. (2021). Imaging Techniques in Alzheimer’s Disease: A Review of Applications in Early Diagnosis and Longitudinal Monitoring. </a:t>
            </a:r>
            <a:r>
              <a:rPr lang="en-US" sz="1400" i="1" dirty="0"/>
              <a:t>International Journal of Molecular Sciences</a:t>
            </a:r>
            <a:r>
              <a:rPr lang="en-US" sz="1400" dirty="0"/>
              <a:t>, </a:t>
            </a:r>
            <a:r>
              <a:rPr lang="en-US" sz="1400" i="1" dirty="0"/>
              <a:t>22</a:t>
            </a:r>
            <a:r>
              <a:rPr lang="en-US" sz="1400" dirty="0"/>
              <a:t>(4), 2110.‏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257B8F1-8316-4E05-85FC-AA6507643F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49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11"/>
    </mc:Choice>
    <mc:Fallback xmlns="">
      <p:transition spd="slow" advTm="227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fa-IR" sz="4400" dirty="0">
                <a:latin typeface="Arial" panose="020B0604020202020204" pitchFamily="34" charset="0"/>
                <a:cs typeface="Arial" panose="020B0604020202020204" pitchFamily="34" charset="0"/>
              </a:rPr>
              <a:t>مرحله پیش بالینی بیماری آلزایمر: </a:t>
            </a:r>
            <a:br>
              <a:rPr lang="fa-IR" sz="4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a-IR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6957" y="2103120"/>
            <a:ext cx="10997647" cy="3931920"/>
          </a:xfrm>
        </p:spPr>
        <p:txBody>
          <a:bodyPr>
            <a:normAutofit/>
          </a:bodyPr>
          <a:lstStyle/>
          <a:p>
            <a:pPr algn="r" rtl="1"/>
            <a:r>
              <a:rPr lang="fa-IR" sz="2400" dirty="0">
                <a:latin typeface="Arial" panose="020B0604020202020204" pitchFamily="34" charset="0"/>
                <a:cs typeface="Arial" panose="020B0604020202020204" pitchFamily="34" charset="0"/>
              </a:rPr>
              <a:t>تغییرات در مغز، خون و مایع مغزی نخاعی مرتبط با (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AD</a:t>
            </a:r>
            <a:r>
              <a:rPr lang="fa-IR" sz="2400" dirty="0">
                <a:latin typeface="Arial" panose="020B0604020202020204" pitchFamily="34" charset="0"/>
                <a:cs typeface="Arial" panose="020B0604020202020204" pitchFamily="34" charset="0"/>
              </a:rPr>
              <a:t>) شروع می شود، اما بیمار هیچ علامتی را نشان نمی دهد.</a:t>
            </a:r>
          </a:p>
          <a:p>
            <a:pPr algn="r" rtl="1"/>
            <a:r>
              <a:rPr lang="fa-IR" sz="2400" dirty="0">
                <a:latin typeface="Arial" panose="020B0604020202020204" pitchFamily="34" charset="0"/>
                <a:cs typeface="Arial" panose="020B0604020202020204" pitchFamily="34" charset="0"/>
              </a:rPr>
              <a:t>این مرحله ممکن است سال ها یا دهه ها قبل از اولین علائم بالینی زوال عقل شروع شود.</a:t>
            </a:r>
          </a:p>
          <a:p>
            <a:pPr algn="r" rtl="1"/>
            <a:endParaRPr lang="fa-I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AE7F241-6B99-4F06-A8EE-3DAB06F84B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55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18"/>
    </mc:Choice>
    <mc:Fallback xmlns="">
      <p:transition spd="slow" advTm="18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FC6CD-E653-4B9F-94F1-6A58C6592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400" dirty="0">
                <a:latin typeface="Arial" panose="020B0604020202020204" pitchFamily="34" charset="0"/>
                <a:cs typeface="Arial" panose="020B0604020202020204" pitchFamily="34" charset="0"/>
              </a:rPr>
              <a:t>اختلال شناختی خفیف (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MCI</a:t>
            </a:r>
            <a:r>
              <a:rPr lang="fa-IR" sz="4400" dirty="0"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  <a:endParaRPr lang="fa-IR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1AF291-FBAA-440F-AF17-411A7D2F3F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MCI</a:t>
            </a:r>
            <a:r>
              <a:rPr lang="fa-IR" sz="2400" dirty="0">
                <a:latin typeface="Arial" panose="020B0604020202020204" pitchFamily="34" charset="0"/>
                <a:cs typeface="Arial" panose="020B0604020202020204" pitchFamily="34" charset="0"/>
              </a:rPr>
              <a:t> وضعیت بالینی بین پیری طبیعی و بیماری آلزایمر را توصیف می کند.</a:t>
            </a:r>
          </a:p>
          <a:p>
            <a:pPr marL="0" indent="0" algn="r" rtl="1">
              <a:buNone/>
            </a:pPr>
            <a:endParaRPr lang="fa-I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rtl="1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MCI</a:t>
            </a:r>
            <a:r>
              <a:rPr lang="fa-IR" sz="2400" dirty="0">
                <a:latin typeface="Arial" panose="020B0604020202020204" pitchFamily="34" charset="0"/>
                <a:cs typeface="Arial" panose="020B0604020202020204" pitchFamily="34" charset="0"/>
              </a:rPr>
              <a:t> معمولا خود را با شکایات ذهنی مانند فراموش کردن نام ها و عدم توانایی به خاطر سپردن مکان و زمان نشان می دهد.</a:t>
            </a:r>
          </a:p>
          <a:p>
            <a:endParaRPr lang="fa-IR" sz="24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8D56EBF-506F-4D7C-983C-D3BC95D80F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18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54"/>
    </mc:Choice>
    <mc:Fallback xmlns="">
      <p:transition spd="slow" advTm="128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>
                <a:latin typeface="Arial" panose="020B0604020202020204" pitchFamily="34" charset="0"/>
                <a:cs typeface="Arial" panose="020B0604020202020204" pitchFamily="34" charset="0"/>
              </a:rPr>
              <a:t>زوال عقل آلزایمر: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2400" dirty="0">
                <a:latin typeface="Arial" panose="020B0604020202020204" pitchFamily="34" charset="0"/>
                <a:cs typeface="Arial" panose="020B0604020202020204" pitchFamily="34" charset="0"/>
              </a:rPr>
              <a:t>به طور معمول، علائم بیماری با مشکلات خفیف حافظه شروع می شود و اختلال شناختی به اختلال در فعالیت های پیچیده روزانه و برخی دیگر از جنبه های شناخت تبدیل می شود.</a:t>
            </a:r>
          </a:p>
          <a:p>
            <a:pPr marL="0" indent="0" algn="r" rtl="1">
              <a:buNone/>
            </a:pPr>
            <a:endParaRPr lang="fa-I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rtl="1"/>
            <a:r>
              <a:rPr lang="fa-IR" sz="2400" dirty="0">
                <a:latin typeface="Arial" panose="020B0604020202020204" pitchFamily="34" charset="0"/>
                <a:cs typeface="Arial" panose="020B0604020202020204" pitchFamily="34" charset="0"/>
              </a:rPr>
              <a:t>هنگامی که بیماری آلزایمر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a-IR" sz="2400" dirty="0">
                <a:latin typeface="Arial" panose="020B0604020202020204" pitchFamily="34" charset="0"/>
                <a:cs typeface="Arial" panose="020B0604020202020204" pitchFamily="34" charset="0"/>
              </a:rPr>
              <a:t>از نظر بالینی تشخیص داده می شود، از دست دادن نورون و ضایعات نوروپاتولوژیک در بسیاری از مناطق مغز رخ می دهد.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B0D343F-1C53-4A13-881E-810C76B688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62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12"/>
    </mc:Choice>
    <mc:Fallback xmlns="">
      <p:transition spd="slow" advTm="23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rtl="1"/>
            <a:r>
              <a:rPr lang="fa-IR" sz="4400" dirty="0">
                <a:latin typeface="Arial" panose="020B0604020202020204" pitchFamily="34" charset="0"/>
                <a:cs typeface="Arial" panose="020B0604020202020204" pitchFamily="34" charset="0"/>
              </a:rPr>
              <a:t>مطالعه احسان: یک کارآزمایی بالینی تصادفی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2400" dirty="0">
                <a:latin typeface="Arial" panose="020B0604020202020204" pitchFamily="34" charset="0"/>
                <a:cs typeface="Arial" panose="020B0604020202020204" pitchFamily="34" charset="0"/>
              </a:rPr>
              <a:t>پروژه احسان، مرحله سوم کارآزمایی بالینی، در سال 2020 با اجرای دور اول مطالعات خود آغاز شد.</a:t>
            </a:r>
          </a:p>
          <a:p>
            <a:pPr algn="r" rtl="1"/>
            <a:r>
              <a:rPr lang="fa-IR" sz="2400" dirty="0">
                <a:latin typeface="Arial" panose="020B0604020202020204" pitchFamily="34" charset="0"/>
                <a:cs typeface="Arial" panose="020B0604020202020204" pitchFamily="34" charset="0"/>
              </a:rPr>
              <a:t>احسان در سال 1398 با حمایت مؤسسه ملی توسعه تحقیقات علوم پزشکی ایران (نیماد) و مشارکت دانشگاه علم پزشکی شهید صدوقی به تصویب رسید.</a:t>
            </a:r>
          </a:p>
          <a:p>
            <a:pPr algn="r" rtl="1"/>
            <a:r>
              <a:rPr lang="fa-IR" sz="2400" dirty="0">
                <a:latin typeface="Arial" panose="020B0604020202020204" pitchFamily="34" charset="0"/>
                <a:cs typeface="Arial" panose="020B0604020202020204" pitchFamily="34" charset="0"/>
              </a:rPr>
              <a:t>در این پروژه ما داده های مربوط به اثر داروی سیناپتازین را در 424 بیمار بالای 50 سال که در مراحل اولیه بیماری آلزایمر تشخیص داده شده اند، پردازش و تجزیه و تحلیل می کنیم.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80438D-9A04-46CF-81A6-966018D05E9B}"/>
              </a:ext>
            </a:extLst>
          </p:cNvPr>
          <p:cNvSpPr txBox="1"/>
          <p:nvPr/>
        </p:nvSpPr>
        <p:spPr>
          <a:xfrm>
            <a:off x="1520687" y="5874026"/>
            <a:ext cx="557585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GB" dirty="0"/>
              <a:t>www.ehsan–study.ir</a:t>
            </a:r>
            <a:endParaRPr lang="fa-IR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3C3D390-8EFE-4F48-99DE-03ED4974F6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62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811"/>
    </mc:Choice>
    <mc:Fallback xmlns="">
      <p:transition spd="slow" advTm="328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 rtl="1"/>
            <a:r>
              <a:rPr lang="fa-IR" dirty="0"/>
              <a:t>تکنیک های موجود برای تشخیص بیماری آلزایمر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3200" dirty="0"/>
              <a:t>تست های آزمایشگاهی:</a:t>
            </a:r>
          </a:p>
          <a:p>
            <a:pPr algn="r" rtl="1"/>
            <a:r>
              <a:rPr lang="fa-IR" sz="3200" dirty="0"/>
              <a:t>برای رد سایر علل احتمالی فراموشی و گیجی، مانند اختلالات تیروئید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A3D0C7E-C1E3-43C2-BB12-AFDB99D0C5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644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49"/>
    </mc:Choice>
    <mc:Fallback xmlns="">
      <p:transition spd="slow" advTm="128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 rtl="1"/>
            <a:r>
              <a:rPr lang="fa-IR" dirty="0"/>
              <a:t>تصویربرداری پزشکی: </a:t>
            </a:r>
            <a:r>
              <a:rPr lang="en-US" dirty="0"/>
              <a:t>PET</a:t>
            </a:r>
            <a:r>
              <a:rPr lang="fa-IR" dirty="0"/>
              <a:t> اسکن (استاندارد طلایی برای تشخیص بیماری آلزایمر)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3200" dirty="0"/>
              <a:t>در این روش مقادیر کمی از داروهای ردیاب رادیواکتیو به خون تزریق می‌شود تا مشکل خاصی در مغز مشخص شود.</a:t>
            </a:r>
          </a:p>
          <a:p>
            <a:pPr algn="r" rtl="1"/>
            <a:r>
              <a:rPr lang="fa-IR" sz="3200" dirty="0"/>
              <a:t>1900 دلار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4139" y="4242255"/>
            <a:ext cx="6389162" cy="211549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94DD37F-37E5-4223-82E5-43907359F4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769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33"/>
    </mc:Choice>
    <mc:Fallback xmlns="">
      <p:transition spd="slow" advTm="123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/>
              <a:t> </a:t>
            </a:r>
            <a:r>
              <a:rPr lang="en-US" dirty="0"/>
              <a:t>MRI</a:t>
            </a:r>
            <a:r>
              <a:rPr lang="fa-IR" dirty="0"/>
              <a:t>(با کنتراست)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3200" dirty="0"/>
              <a:t>برای رد سایر علل فراموشی مانند تومورها، مشکلات عروقی</a:t>
            </a:r>
          </a:p>
          <a:p>
            <a:pPr algn="r" rtl="1"/>
            <a:r>
              <a:rPr lang="fa-IR" sz="3200" dirty="0"/>
              <a:t>930 دلار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6781" y="4298281"/>
            <a:ext cx="8248603" cy="2341067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911A921-04F3-4AB6-93AB-C4E43DDF83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47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68"/>
    </mc:Choice>
    <mc:Fallback xmlns="">
      <p:transition spd="slow" advTm="164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TM03457510[[fn=Savon]]</Template>
  <TotalTime>5417</TotalTime>
  <Words>690</Words>
  <Application>Microsoft Office PowerPoint</Application>
  <PresentationFormat>Widescreen</PresentationFormat>
  <Paragraphs>63</Paragraphs>
  <Slides>14</Slides>
  <Notes>4</Notes>
  <HiddenSlides>0</HiddenSlides>
  <MMClips>13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Century Gothic</vt:lpstr>
      <vt:lpstr>Courier New</vt:lpstr>
      <vt:lpstr>Garamond</vt:lpstr>
      <vt:lpstr>Savon</vt:lpstr>
      <vt:lpstr>تشخیص زودرس بیماری آلزایمر با استفاده از هوش مصنوعی  دکتر مسعود میرزایی دکتر نسترن احمدی</vt:lpstr>
      <vt:lpstr>بیماری آلزایمر</vt:lpstr>
      <vt:lpstr>مرحله پیش بالینی بیماری آلزایمر:  </vt:lpstr>
      <vt:lpstr>اختلال شناختی خفیف (MCI):</vt:lpstr>
      <vt:lpstr>زوال عقل آلزایمر:</vt:lpstr>
      <vt:lpstr>مطالعه احسان: یک کارآزمایی بالینی تصادفی</vt:lpstr>
      <vt:lpstr>تکنیک های موجود برای تشخیص بیماری آلزایمر</vt:lpstr>
      <vt:lpstr>تصویربرداری پزشکی: PET اسکن (استاندارد طلایی برای تشخیص بیماری آلزایمر)</vt:lpstr>
      <vt:lpstr> MRI(با کنتراست)</vt:lpstr>
      <vt:lpstr>PowerPoint Presentation</vt:lpstr>
      <vt:lpstr>بررسی حواس چهار گانه برای تشخیص بیماری آلزایمر</vt:lpstr>
      <vt:lpstr>مراحل پروژه IMAD:</vt:lpstr>
      <vt:lpstr>نمونه پروتوتایپ و سخت افزار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moalem</dc:creator>
  <cp:lastModifiedBy>nastaran ahmadi</cp:lastModifiedBy>
  <cp:revision>139</cp:revision>
  <dcterms:created xsi:type="dcterms:W3CDTF">2021-08-13T12:17:20Z</dcterms:created>
  <dcterms:modified xsi:type="dcterms:W3CDTF">2023-07-29T07:28:32Z</dcterms:modified>
</cp:coreProperties>
</file>